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0" r:id="rId6"/>
    <p:sldId id="269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75" r:id="rId24"/>
    <p:sldId id="277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6D71-A0A7-470E-8CF2-3C06E2BE1E13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spajanja</a:t>
            </a:r>
            <a:r>
              <a:rPr lang="en-US" dirty="0" smtClean="0"/>
              <a:t> </a:t>
            </a:r>
            <a:r>
              <a:rPr lang="en-US" dirty="0" err="1" smtClean="0"/>
              <a:t>savremenih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447800"/>
          <a:ext cx="777240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3810001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Upotreba</a:t>
                      </a:r>
                      <a:r>
                        <a:rPr lang="en-US" dirty="0" smtClean="0"/>
                        <a:t> do [</a:t>
                      </a:r>
                      <a:r>
                        <a:rPr lang="en-US" baseline="30000" dirty="0" err="1" smtClean="0"/>
                        <a:t>o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0" dirty="0" smtClean="0"/>
                        <a:t>]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Namena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+3% TiO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Vođice</a:t>
                      </a:r>
                      <a:r>
                        <a:rPr lang="en-US" dirty="0" smtClean="0"/>
                        <a:t> u </a:t>
                      </a:r>
                      <a:r>
                        <a:rPr lang="en-US" dirty="0" err="1" smtClean="0"/>
                        <a:t>tekstilnoj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industriji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industriji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veštačkih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vlakana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+40% TiO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Otpornije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prisustvo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prsline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hemijska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industrija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pumpe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vratila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98-99,5%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Obloge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peći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mlaznice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raketnih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motora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delovi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mlaznih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motora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termalne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barijere</a:t>
                      </a:r>
                      <a:r>
                        <a:rPr lang="en-US" dirty="0" smtClean="0"/>
                        <a:t>), </a:t>
                      </a:r>
                      <a:r>
                        <a:rPr lang="en-US" dirty="0" err="1" smtClean="0"/>
                        <a:t>zaptivači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ZrO+8%Y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Termalne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barijere-mlazni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motori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ZrO+24%MgO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Termalne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barijere-mlazni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motori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Tehnike nanošenja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sr-Latn-CS" dirty="0" smtClean="0"/>
              <a:t>Tehnike elektrolučnog navarivanja (REL, TIG, MIG)</a:t>
            </a:r>
          </a:p>
          <a:p>
            <a:r>
              <a:rPr lang="sr-Latn-CS" dirty="0" smtClean="0"/>
              <a:t>Tehnike gasnog navarivanja</a:t>
            </a:r>
          </a:p>
          <a:p>
            <a:r>
              <a:rPr lang="sr-Latn-CS" dirty="0" smtClean="0"/>
              <a:t>Tehnike navarivanja naprskavanjem (HVOF, plazma, el.lukom)</a:t>
            </a:r>
            <a:r>
              <a:rPr lang="en-US" dirty="0" smtClean="0"/>
              <a:t> - </a:t>
            </a:r>
            <a:r>
              <a:rPr lang="en-US" dirty="0" err="1" smtClean="0"/>
              <a:t>metalizacija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Elektrolučno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REL,MIG,TIG</a:t>
            </a:r>
          </a:p>
          <a:p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dodatnim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(REL,MIG-</a:t>
            </a:r>
            <a:r>
              <a:rPr lang="en-US" dirty="0" err="1" smtClean="0"/>
              <a:t>elektroda;TIG</a:t>
            </a:r>
            <a:r>
              <a:rPr lang="en-US" dirty="0" smtClean="0"/>
              <a:t>-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ugljenom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(REL,TIG)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299" t="39583" r="53148" b="15625"/>
          <a:stretch>
            <a:fillRect/>
          </a:stretch>
        </p:blipFill>
        <p:spPr bwMode="auto">
          <a:xfrm>
            <a:off x="1219200" y="1219200"/>
            <a:ext cx="65868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REL:			  TIG:			MIG:</a:t>
            </a:r>
            <a:endParaRPr lang="sr-Latn-CS" dirty="0"/>
          </a:p>
        </p:txBody>
      </p:sp>
      <p:pic>
        <p:nvPicPr>
          <p:cNvPr id="8194" name="Picture 2" descr="Hardfacing Alloys | MMA Weld Depos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2619375" cy="3810000"/>
          </a:xfrm>
          <a:prstGeom prst="rect">
            <a:avLst/>
          </a:prstGeom>
          <a:noFill/>
        </p:spPr>
      </p:pic>
      <p:pic>
        <p:nvPicPr>
          <p:cNvPr id="8196" name="Picture 4" descr="Hardfacing Alloys | TIG &amp; Oxy-Acetyl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4999"/>
            <a:ext cx="2857500" cy="2895601"/>
          </a:xfrm>
          <a:prstGeom prst="rect">
            <a:avLst/>
          </a:prstGeom>
          <a:noFill/>
        </p:spPr>
      </p:pic>
      <p:pic>
        <p:nvPicPr>
          <p:cNvPr id="8198" name="Picture 6" descr="Hardfacing Alloys | MIG Weld Deposi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219200"/>
            <a:ext cx="2714625" cy="35242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50292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Prednosti</a:t>
            </a:r>
            <a:r>
              <a:rPr lang="en-US" sz="2000" dirty="0" smtClean="0"/>
              <a:t>:	- </a:t>
            </a:r>
            <a:r>
              <a:rPr lang="en-US" sz="2000" dirty="0" err="1" smtClean="0"/>
              <a:t>širok</a:t>
            </a:r>
            <a:r>
              <a:rPr lang="en-US" sz="2000" dirty="0" smtClean="0"/>
              <a:t> </a:t>
            </a:r>
            <a:r>
              <a:rPr lang="en-US" sz="2000" dirty="0" err="1" smtClean="0"/>
              <a:t>dijapazon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materijala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navarivanje</a:t>
            </a:r>
            <a:endParaRPr lang="en-US" sz="2000" dirty="0" smtClean="0"/>
          </a:p>
          <a:p>
            <a:r>
              <a:rPr lang="en-US" sz="2000" dirty="0" smtClean="0"/>
              <a:t>		- </a:t>
            </a:r>
            <a:r>
              <a:rPr lang="en-US" sz="2000" dirty="0" err="1" smtClean="0"/>
              <a:t>mogućnost</a:t>
            </a:r>
            <a:r>
              <a:rPr lang="en-US" sz="2000" dirty="0" smtClean="0"/>
              <a:t> </a:t>
            </a:r>
            <a:r>
              <a:rPr lang="en-US" sz="2000" dirty="0" err="1" smtClean="0"/>
              <a:t>upotrebe</a:t>
            </a:r>
            <a:r>
              <a:rPr lang="en-US" sz="2000" dirty="0" smtClean="0"/>
              <a:t> </a:t>
            </a:r>
            <a:r>
              <a:rPr lang="en-US" sz="2000" dirty="0" err="1" smtClean="0"/>
              <a:t>postojeće</a:t>
            </a:r>
            <a:r>
              <a:rPr lang="en-US" sz="2000" dirty="0" smtClean="0"/>
              <a:t> </a:t>
            </a:r>
            <a:r>
              <a:rPr lang="en-US" sz="2000" dirty="0" err="1" smtClean="0"/>
              <a:t>opreme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zavarivanje</a:t>
            </a:r>
            <a:endParaRPr lang="en-US" sz="2000" dirty="0" smtClean="0"/>
          </a:p>
          <a:p>
            <a:r>
              <a:rPr lang="en-US" sz="2000" dirty="0" smtClean="0"/>
              <a:t>		- TIG/MIG </a:t>
            </a:r>
            <a:r>
              <a:rPr lang="en-US" sz="2000" dirty="0" err="1" smtClean="0"/>
              <a:t>mogućnost</a:t>
            </a:r>
            <a:r>
              <a:rPr lang="en-US" sz="2000" dirty="0" smtClean="0"/>
              <a:t> </a:t>
            </a:r>
            <a:r>
              <a:rPr lang="en-US" sz="2000" dirty="0" err="1" smtClean="0"/>
              <a:t>automatizacije</a:t>
            </a:r>
            <a:endParaRPr lang="en-US" sz="2000" dirty="0" smtClean="0"/>
          </a:p>
          <a:p>
            <a:r>
              <a:rPr lang="en-US" sz="2000" dirty="0" smtClean="0"/>
              <a:t>		- </a:t>
            </a:r>
            <a:r>
              <a:rPr lang="en-US" sz="2000" dirty="0" err="1" smtClean="0"/>
              <a:t>niska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endParaRPr lang="en-US" sz="2000" dirty="0" smtClean="0"/>
          </a:p>
          <a:p>
            <a:r>
              <a:rPr lang="en-US" sz="2000" dirty="0" smtClean="0"/>
              <a:t>		- </a:t>
            </a:r>
            <a:r>
              <a:rPr lang="en-US" sz="2000" dirty="0" err="1" smtClean="0"/>
              <a:t>prenosni</a:t>
            </a:r>
            <a:r>
              <a:rPr lang="en-US" sz="2000" dirty="0" smtClean="0"/>
              <a:t> </a:t>
            </a:r>
            <a:r>
              <a:rPr lang="en-US" sz="2000" dirty="0" err="1" smtClean="0"/>
              <a:t>uređaji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>
            <a:noAutofit/>
          </a:bodyPr>
          <a:lstStyle/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posebni</a:t>
            </a:r>
            <a:r>
              <a:rPr lang="en-US" dirty="0" smtClean="0"/>
              <a:t> </a:t>
            </a:r>
            <a:r>
              <a:rPr lang="en-US" dirty="0" err="1" smtClean="0"/>
              <a:t>gorionik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mogućnošću</a:t>
            </a:r>
            <a:r>
              <a:rPr lang="en-US" dirty="0" smtClean="0"/>
              <a:t> </a:t>
            </a:r>
            <a:r>
              <a:rPr lang="en-US" dirty="0" err="1" smtClean="0"/>
              <a:t>unosa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Prednosti</a:t>
            </a:r>
            <a:r>
              <a:rPr lang="en-US" dirty="0" smtClean="0"/>
              <a:t>: 	-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fleksibilnost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- </a:t>
            </a:r>
            <a:r>
              <a:rPr lang="en-US" dirty="0" err="1" smtClean="0"/>
              <a:t>jednostavna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jeftina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- </a:t>
            </a:r>
            <a:r>
              <a:rPr lang="en-US" dirty="0" err="1" smtClean="0"/>
              <a:t>idealno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				  </a:t>
            </a:r>
            <a:r>
              <a:rPr lang="en-US" dirty="0" err="1" smtClean="0"/>
              <a:t>ivicama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       				 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- male </a:t>
            </a:r>
            <a:r>
              <a:rPr lang="en-US" dirty="0" err="1" smtClean="0"/>
              <a:t>deformacije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				  </a:t>
            </a:r>
            <a:r>
              <a:rPr lang="en-US" dirty="0" err="1" smtClean="0"/>
              <a:t>umerenog</a:t>
            </a:r>
            <a:r>
              <a:rPr lang="en-US" dirty="0" smtClean="0"/>
              <a:t> </a:t>
            </a:r>
            <a:r>
              <a:rPr lang="en-US" dirty="0" err="1" smtClean="0"/>
              <a:t>unosa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ardfacing Alloys | Powder Weld Depos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235" y="381000"/>
            <a:ext cx="6682757" cy="643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naprskavanjem</a:t>
            </a:r>
            <a:r>
              <a:rPr lang="en-US" dirty="0" smtClean="0"/>
              <a:t> - </a:t>
            </a:r>
            <a:r>
              <a:rPr lang="en-US" dirty="0" err="1" smtClean="0"/>
              <a:t>metalizacija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nanošenja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konvencionalno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r>
              <a:rPr lang="en-US" dirty="0" smtClean="0"/>
              <a:t> (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samooštrećeg</a:t>
            </a:r>
            <a:r>
              <a:rPr lang="en-US" dirty="0" smtClean="0"/>
              <a:t> </a:t>
            </a:r>
            <a:r>
              <a:rPr lang="en-US" dirty="0" err="1" smtClean="0"/>
              <a:t>efekta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proizvodima</a:t>
            </a:r>
            <a:r>
              <a:rPr lang="en-US" dirty="0" smtClean="0"/>
              <a:t>-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raonik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Koriste</a:t>
            </a:r>
            <a:r>
              <a:rPr lang="en-US" dirty="0" smtClean="0"/>
              <a:t> se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navarivanja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Plamenom</a:t>
            </a:r>
            <a:r>
              <a:rPr lang="en-US" dirty="0" smtClean="0"/>
              <a:t> (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prahom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žicom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 HVOF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lukom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Plazmom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prahom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(Combustion powder spraying)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Sličan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gasno</a:t>
            </a:r>
            <a:r>
              <a:rPr lang="en-US" sz="2800" dirty="0" smtClean="0"/>
              <a:t> </a:t>
            </a:r>
            <a:r>
              <a:rPr lang="en-US" sz="2800" dirty="0" err="1" smtClean="0"/>
              <a:t>navarivanje</a:t>
            </a:r>
            <a:r>
              <a:rPr lang="en-US" sz="2800" dirty="0" smtClean="0"/>
              <a:t>, s </a:t>
            </a:r>
            <a:r>
              <a:rPr lang="en-US" sz="2800" dirty="0" err="1" smtClean="0"/>
              <a:t>razlikom</a:t>
            </a:r>
            <a:r>
              <a:rPr lang="en-US" sz="2800" dirty="0" smtClean="0"/>
              <a:t> </a:t>
            </a:r>
            <a:r>
              <a:rPr lang="en-US" sz="2800" dirty="0" err="1" smtClean="0"/>
              <a:t>što</a:t>
            </a:r>
            <a:r>
              <a:rPr lang="en-US" sz="2800" dirty="0" smtClean="0"/>
              <a:t> se </a:t>
            </a:r>
            <a:r>
              <a:rPr lang="en-US" sz="2800" dirty="0" err="1" smtClean="0"/>
              <a:t>vrši</a:t>
            </a:r>
            <a:r>
              <a:rPr lang="en-US" sz="2800" dirty="0" smtClean="0"/>
              <a:t> pod </a:t>
            </a:r>
            <a:r>
              <a:rPr lang="en-US" sz="2800" dirty="0" err="1" smtClean="0"/>
              <a:t>pritiskom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Tradicionalan</a:t>
            </a:r>
            <a:r>
              <a:rPr lang="en-US" sz="2800" dirty="0" smtClean="0"/>
              <a:t> </a:t>
            </a:r>
            <a:r>
              <a:rPr lang="en-US" sz="2800" dirty="0" err="1" smtClean="0"/>
              <a:t>proces</a:t>
            </a:r>
            <a:r>
              <a:rPr lang="en-US" sz="2800" dirty="0" smtClean="0"/>
              <a:t>, </a:t>
            </a: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 smtClean="0"/>
              <a:t>lak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kontrolu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Navareni</a:t>
            </a:r>
            <a:r>
              <a:rPr lang="en-US" sz="2800" dirty="0" smtClean="0"/>
              <a:t> </a:t>
            </a:r>
            <a:r>
              <a:rPr lang="en-US" sz="2800" dirty="0" err="1" smtClean="0"/>
              <a:t>sloj</a:t>
            </a:r>
            <a:r>
              <a:rPr lang="en-US" sz="2800" dirty="0" smtClean="0"/>
              <a:t> </a:t>
            </a:r>
            <a:r>
              <a:rPr lang="en-US" sz="2800" dirty="0" err="1" smtClean="0"/>
              <a:t>sadrži</a:t>
            </a:r>
            <a:r>
              <a:rPr lang="en-US" sz="2800" dirty="0" smtClean="0"/>
              <a:t> </a:t>
            </a:r>
            <a:r>
              <a:rPr lang="en-US" sz="2800" dirty="0" err="1" smtClean="0"/>
              <a:t>okside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pore.</a:t>
            </a:r>
            <a:endParaRPr lang="en-US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20940" t="30741" r="51182" b="35417"/>
          <a:stretch>
            <a:fillRect/>
          </a:stretch>
        </p:blipFill>
        <p:spPr bwMode="auto">
          <a:xfrm>
            <a:off x="2438400" y="35814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(Combustion wire spraying)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Sličan</a:t>
            </a:r>
            <a:r>
              <a:rPr lang="en-US" dirty="0" smtClean="0"/>
              <a:t> </a:t>
            </a:r>
            <a:r>
              <a:rPr lang="en-US" dirty="0" err="1" smtClean="0"/>
              <a:t>prethodnom</a:t>
            </a:r>
            <a:r>
              <a:rPr lang="en-US" dirty="0" smtClean="0"/>
              <a:t>, ne </a:t>
            </a:r>
            <a:r>
              <a:rPr lang="en-US" dirty="0" err="1" smtClean="0"/>
              <a:t>nanosi</a:t>
            </a:r>
            <a:r>
              <a:rPr lang="en-US" dirty="0" smtClean="0"/>
              <a:t> se </a:t>
            </a:r>
            <a:r>
              <a:rPr lang="en-US" dirty="0" err="1" smtClean="0"/>
              <a:t>prah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žica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1084" t="28125" r="50805" b="36458"/>
          <a:stretch>
            <a:fillRect/>
          </a:stretch>
        </p:blipFill>
        <p:spPr bwMode="auto">
          <a:xfrm>
            <a:off x="2133600" y="2962276"/>
            <a:ext cx="5181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Navarivanje tvrdih legura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Navarivanje tvrdih legura je nanošenje sloja materijala tehnikom srodnom zavarivanju sa ciljem povećanja tvrdoće, najčešće zbog povećanja otpornosti na habanje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Te legure su teško topljive i teško obradive, pa se teži smanjenju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eliminaciji</a:t>
            </a:r>
            <a:r>
              <a:rPr lang="sr-Latn-CS" dirty="0" smtClean="0"/>
              <a:t> naknadne mašinske obrade.</a:t>
            </a:r>
            <a:endParaRPr lang="en-US" dirty="0" smtClean="0"/>
          </a:p>
          <a:p>
            <a:r>
              <a:rPr lang="en-US" dirty="0" err="1" smtClean="0"/>
              <a:t>Teži</a:t>
            </a:r>
            <a:r>
              <a:rPr lang="en-US" dirty="0" smtClean="0"/>
              <a:t> se </a:t>
            </a:r>
            <a:r>
              <a:rPr lang="en-US" dirty="0" err="1" smtClean="0"/>
              <a:t>postizanju</a:t>
            </a:r>
            <a:r>
              <a:rPr lang="en-US" dirty="0" smtClean="0"/>
              <a:t> </a:t>
            </a:r>
            <a:r>
              <a:rPr lang="en-US" dirty="0" err="1" smtClean="0"/>
              <a:t>meh.osobina</a:t>
            </a:r>
            <a:r>
              <a:rPr lang="en-US" dirty="0" smtClean="0"/>
              <a:t> </a:t>
            </a:r>
            <a:r>
              <a:rPr lang="en-US" dirty="0" err="1" smtClean="0"/>
              <a:t>alatnih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korozionom</a:t>
            </a:r>
            <a:r>
              <a:rPr lang="en-US" dirty="0" smtClean="0"/>
              <a:t> </a:t>
            </a:r>
            <a:r>
              <a:rPr lang="en-US" dirty="0" err="1" smtClean="0"/>
              <a:t>otpornošću</a:t>
            </a:r>
            <a:r>
              <a:rPr lang="en-US" dirty="0" smtClean="0"/>
              <a:t> </a:t>
            </a:r>
            <a:r>
              <a:rPr lang="en-US" dirty="0" err="1" smtClean="0"/>
              <a:t>austenitnih</a:t>
            </a:r>
            <a:r>
              <a:rPr lang="en-US" dirty="0" smtClean="0"/>
              <a:t> </a:t>
            </a:r>
            <a:r>
              <a:rPr lang="en-US" dirty="0" err="1" smtClean="0"/>
              <a:t>nerđajućih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velocity oxy fuel (HVOF)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Javlja</a:t>
            </a:r>
            <a:r>
              <a:rPr lang="en-US" sz="2800" dirty="0" smtClean="0"/>
              <a:t> se </a:t>
            </a:r>
            <a:r>
              <a:rPr lang="en-US" sz="2800" dirty="0" err="1" smtClean="0"/>
              <a:t>velika</a:t>
            </a:r>
            <a:r>
              <a:rPr lang="en-US" sz="2800" dirty="0" smtClean="0"/>
              <a:t> </a:t>
            </a:r>
            <a:r>
              <a:rPr lang="en-US" sz="2800" dirty="0" err="1" smtClean="0"/>
              <a:t>ekspanzija</a:t>
            </a:r>
            <a:r>
              <a:rPr lang="en-US" sz="2800" dirty="0" smtClean="0"/>
              <a:t> </a:t>
            </a:r>
            <a:r>
              <a:rPr lang="en-US" sz="2800" dirty="0" err="1" smtClean="0"/>
              <a:t>sagorelih</a:t>
            </a:r>
            <a:r>
              <a:rPr lang="en-US" sz="2800" dirty="0" smtClean="0"/>
              <a:t> </a:t>
            </a:r>
            <a:r>
              <a:rPr lang="en-US" sz="2800" dirty="0" err="1" smtClean="0"/>
              <a:t>gasova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tope </a:t>
            </a:r>
            <a:r>
              <a:rPr lang="en-US" sz="2800" dirty="0" err="1" smtClean="0"/>
              <a:t>prah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oblika</a:t>
            </a:r>
            <a:r>
              <a:rPr lang="en-US" sz="2800" dirty="0" smtClean="0"/>
              <a:t> </a:t>
            </a:r>
            <a:r>
              <a:rPr lang="en-US" sz="2800" dirty="0" err="1" smtClean="0"/>
              <a:t>mlaznika</a:t>
            </a:r>
            <a:r>
              <a:rPr lang="en-US" sz="2800" dirty="0" smtClean="0"/>
              <a:t> </a:t>
            </a:r>
            <a:r>
              <a:rPr lang="en-US" sz="2800" dirty="0" err="1" smtClean="0"/>
              <a:t>izlaze</a:t>
            </a:r>
            <a:r>
              <a:rPr lang="en-US" sz="2800" dirty="0" smtClean="0"/>
              <a:t> </a:t>
            </a:r>
            <a:r>
              <a:rPr lang="en-US" sz="2800" dirty="0" err="1" smtClean="0"/>
              <a:t>nadzvučnom</a:t>
            </a:r>
            <a:r>
              <a:rPr lang="en-US" sz="2800" dirty="0" smtClean="0"/>
              <a:t> </a:t>
            </a:r>
            <a:r>
              <a:rPr lang="en-US" sz="2800" dirty="0" err="1" smtClean="0"/>
              <a:t>brzinom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Velika</a:t>
            </a:r>
            <a:r>
              <a:rPr lang="en-US" sz="2800" dirty="0" smtClean="0"/>
              <a:t> </a:t>
            </a:r>
            <a:r>
              <a:rPr lang="en-US" sz="2800" dirty="0" err="1" smtClean="0"/>
              <a:t>gustina</a:t>
            </a:r>
            <a:r>
              <a:rPr lang="en-US" sz="2800" dirty="0" smtClean="0"/>
              <a:t> (mala </a:t>
            </a:r>
            <a:r>
              <a:rPr lang="en-US" sz="2800" dirty="0" err="1" smtClean="0"/>
              <a:t>poroznost</a:t>
            </a:r>
            <a:r>
              <a:rPr lang="en-US" sz="2800" dirty="0" smtClean="0"/>
              <a:t>)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kvalitet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en-US" sz="2800" dirty="0" err="1" smtClean="0"/>
              <a:t>navarenog</a:t>
            </a:r>
            <a:r>
              <a:rPr lang="en-US" sz="2800" dirty="0" smtClean="0"/>
              <a:t> </a:t>
            </a:r>
            <a:r>
              <a:rPr lang="en-US" sz="2800" dirty="0" err="1" smtClean="0"/>
              <a:t>sloja</a:t>
            </a:r>
            <a:r>
              <a:rPr lang="en-US" sz="2800" dirty="0" smtClean="0"/>
              <a:t>, </a:t>
            </a:r>
            <a:r>
              <a:rPr lang="en-US" sz="2800" dirty="0" err="1" smtClean="0"/>
              <a:t>mali</a:t>
            </a:r>
            <a:r>
              <a:rPr lang="en-US" sz="2800" dirty="0" smtClean="0"/>
              <a:t> </a:t>
            </a:r>
            <a:r>
              <a:rPr lang="en-US" sz="2800" dirty="0" err="1" smtClean="0"/>
              <a:t>uticaj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osnovni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</a:t>
            </a:r>
            <a:r>
              <a:rPr lang="en-US" sz="2800" dirty="0" smtClean="0"/>
              <a:t> </a:t>
            </a:r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relativno</a:t>
            </a:r>
            <a:r>
              <a:rPr lang="en-US" sz="2800" dirty="0" smtClean="0"/>
              <a:t> </a:t>
            </a:r>
            <a:r>
              <a:rPr lang="en-US" sz="2800" dirty="0" err="1" smtClean="0"/>
              <a:t>niske</a:t>
            </a:r>
            <a:r>
              <a:rPr lang="en-US" sz="2800" dirty="0" smtClean="0"/>
              <a:t> temperature.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20498" t="29948" r="50805" b="35417"/>
          <a:stretch>
            <a:fillRect/>
          </a:stretch>
        </p:blipFill>
        <p:spPr bwMode="auto">
          <a:xfrm>
            <a:off x="2438400" y="3962400"/>
            <a:ext cx="42672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lukom</a:t>
            </a:r>
            <a:r>
              <a:rPr lang="en-US" dirty="0" smtClean="0"/>
              <a:t> (Electric Arc)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Električni</a:t>
            </a:r>
            <a:r>
              <a:rPr lang="en-US" dirty="0" smtClean="0"/>
              <a:t> </a:t>
            </a:r>
            <a:r>
              <a:rPr lang="en-US" dirty="0" err="1" smtClean="0"/>
              <a:t>luk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, a </a:t>
            </a:r>
            <a:r>
              <a:rPr lang="en-US" dirty="0" err="1" smtClean="0"/>
              <a:t>vazdušnom</a:t>
            </a:r>
            <a:r>
              <a:rPr lang="en-US" dirty="0" smtClean="0"/>
              <a:t> </a:t>
            </a:r>
            <a:r>
              <a:rPr lang="en-US" dirty="0" err="1" smtClean="0"/>
              <a:t>strujom</a:t>
            </a:r>
            <a:r>
              <a:rPr lang="en-US" dirty="0" smtClean="0"/>
              <a:t> se </a:t>
            </a:r>
            <a:r>
              <a:rPr lang="en-US" dirty="0" err="1" smtClean="0"/>
              <a:t>istopljeni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nanosi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metalizaciju</a:t>
            </a:r>
            <a:r>
              <a:rPr lang="en-US" dirty="0" smtClean="0"/>
              <a:t> </a:t>
            </a:r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prahom</a:t>
            </a:r>
            <a:r>
              <a:rPr lang="en-US" dirty="0" smtClean="0"/>
              <a:t>/</a:t>
            </a:r>
            <a:r>
              <a:rPr lang="en-US" dirty="0" err="1" smtClean="0"/>
              <a:t>žicom</a:t>
            </a:r>
            <a:r>
              <a:rPr lang="en-US" dirty="0" smtClean="0"/>
              <a:t>,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navarivanja</a:t>
            </a:r>
            <a:r>
              <a:rPr lang="en-US" dirty="0" smtClean="0"/>
              <a:t>, </a:t>
            </a:r>
            <a:r>
              <a:rPr lang="en-US" dirty="0" err="1" smtClean="0"/>
              <a:t>bolja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, </a:t>
            </a:r>
            <a:r>
              <a:rPr lang="en-US" dirty="0" err="1" smtClean="0"/>
              <a:t>kvalitetniji</a:t>
            </a:r>
            <a:r>
              <a:rPr lang="en-US" dirty="0" smtClean="0"/>
              <a:t> </a:t>
            </a:r>
            <a:r>
              <a:rPr lang="en-US" dirty="0" err="1" smtClean="0"/>
              <a:t>navareni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0498" t="29167" r="50805" b="35417"/>
          <a:stretch>
            <a:fillRect/>
          </a:stretch>
        </p:blipFill>
        <p:spPr bwMode="auto">
          <a:xfrm>
            <a:off x="2819400" y="4267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Plazma</a:t>
            </a:r>
            <a:r>
              <a:rPr lang="en-US" dirty="0" smtClean="0"/>
              <a:t> (Plasma)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(</a:t>
            </a:r>
            <a:r>
              <a:rPr lang="en-US" dirty="0" err="1" smtClean="0"/>
              <a:t>jonizovan</a:t>
            </a:r>
            <a:r>
              <a:rPr lang="en-US" dirty="0" smtClean="0"/>
              <a:t> gas)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prah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nanosi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velikom</a:t>
            </a:r>
            <a:r>
              <a:rPr lang="en-US" dirty="0" smtClean="0"/>
              <a:t> </a:t>
            </a:r>
            <a:r>
              <a:rPr lang="en-US" dirty="0" err="1" smtClean="0"/>
              <a:t>brzinom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pod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mlaza</a:t>
            </a:r>
            <a:r>
              <a:rPr lang="en-US" dirty="0" smtClean="0"/>
              <a:t> </a:t>
            </a:r>
            <a:r>
              <a:rPr lang="en-US" dirty="0" err="1" smtClean="0"/>
              <a:t>gasa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Idealan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topljive</a:t>
            </a:r>
            <a:r>
              <a:rPr lang="en-US" dirty="0" smtClean="0"/>
              <a:t> </a:t>
            </a:r>
            <a:r>
              <a:rPr lang="en-US" dirty="0" err="1" smtClean="0"/>
              <a:t>prahove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1083" t="30208" r="51391" b="36458"/>
          <a:stretch>
            <a:fillRect/>
          </a:stretch>
        </p:blipFill>
        <p:spPr bwMode="auto">
          <a:xfrm>
            <a:off x="2324100" y="3719208"/>
            <a:ext cx="4610100" cy="31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3276600" cy="23923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APS-air pressure plasma (u </a:t>
            </a:r>
            <a:r>
              <a:rPr lang="en-US" dirty="0" err="1" smtClean="0"/>
              <a:t>vazduhu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LPPS-low pressure plasma spraying (u </a:t>
            </a:r>
            <a:r>
              <a:rPr lang="en-US" dirty="0" err="1" smtClean="0"/>
              <a:t>vakuumu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3496235"/>
            <a:ext cx="5867400" cy="3361765"/>
            <a:chOff x="3276600" y="3496235"/>
            <a:chExt cx="5867400" cy="33617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20241" t="27083" r="38873" b="31250"/>
            <a:stretch>
              <a:fillRect/>
            </a:stretch>
          </p:blipFill>
          <p:spPr bwMode="auto">
            <a:xfrm>
              <a:off x="3276600" y="3496235"/>
              <a:ext cx="5867400" cy="336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114800" y="3505200"/>
              <a:ext cx="4038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Brzina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čestica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40386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Plamenom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5029200"/>
              <a:ext cx="12192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El.lukom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54864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APS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955268"/>
              <a:ext cx="12192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LPPS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0"/>
            <a:ext cx="6096000" cy="3486426"/>
            <a:chOff x="-228600" y="0"/>
            <a:chExt cx="6096000" cy="3486426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/>
            <a:srcRect l="20094" t="26042" r="37921" b="31250"/>
            <a:stretch>
              <a:fillRect/>
            </a:stretch>
          </p:blipFill>
          <p:spPr bwMode="auto">
            <a:xfrm>
              <a:off x="-228600" y="0"/>
              <a:ext cx="6096000" cy="348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09600" y="87868"/>
              <a:ext cx="4038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Temperatura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28600" y="609600"/>
              <a:ext cx="1371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Plamenom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52400" y="1600200"/>
              <a:ext cx="12192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El.lukom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52400" y="2133600"/>
              <a:ext cx="12192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52400" y="2590800"/>
              <a:ext cx="12192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LPPS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28600" y="21336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APS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43000" y="1676400"/>
            <a:ext cx="6819900" cy="4572000"/>
            <a:chOff x="1143000" y="1676400"/>
            <a:chExt cx="6819900" cy="4572000"/>
          </a:xfrm>
        </p:grpSpPr>
        <p:grpSp>
          <p:nvGrpSpPr>
            <p:cNvPr id="8" name="Group 7"/>
            <p:cNvGrpSpPr/>
            <p:nvPr/>
          </p:nvGrpSpPr>
          <p:grpSpPr>
            <a:xfrm>
              <a:off x="1143000" y="1676400"/>
              <a:ext cx="6819900" cy="4572000"/>
              <a:chOff x="1676401" y="2667000"/>
              <a:chExt cx="5981699" cy="38862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l="27160" t="28125" r="39458" b="32292"/>
              <a:stretch>
                <a:fillRect/>
              </a:stretch>
            </p:blipFill>
            <p:spPr bwMode="auto">
              <a:xfrm>
                <a:off x="1828800" y="2667000"/>
                <a:ext cx="5829300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828800" y="2667000"/>
                <a:ext cx="40386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76401" y="2667000"/>
                <a:ext cx="461665" cy="38745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</a:rPr>
                  <a:t>Temperatura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~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toplotna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energija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1800" y="6096000"/>
                <a:ext cx="40386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</a:rPr>
                  <a:t>Brzina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čestica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~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Kinetička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energija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43400" y="2450068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Plazma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45720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HVOF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40386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El.luk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48006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Plamen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Tvrde legure: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Legure na bazi kobalta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Legure </a:t>
            </a:r>
            <a:r>
              <a:rPr lang="en-US" dirty="0" err="1" smtClean="0"/>
              <a:t>na</a:t>
            </a:r>
            <a:r>
              <a:rPr lang="sr-Latn-CS" dirty="0" smtClean="0"/>
              <a:t> bazi nikla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sr-Latn-CS" dirty="0" smtClean="0"/>
              <a:t>. </a:t>
            </a:r>
            <a:r>
              <a:rPr lang="en-US" dirty="0" smtClean="0"/>
              <a:t> V</a:t>
            </a:r>
            <a:r>
              <a:rPr lang="sr-Latn-CS" dirty="0" smtClean="0"/>
              <a:t>olfram</a:t>
            </a:r>
            <a:r>
              <a:rPr lang="en-US" dirty="0" smtClean="0"/>
              <a:t>-</a:t>
            </a:r>
            <a:r>
              <a:rPr lang="en-US" dirty="0" err="1" smtClean="0"/>
              <a:t>karbid</a:t>
            </a:r>
            <a:endParaRPr lang="sr-Latn-CS" dirty="0" smtClean="0"/>
          </a:p>
          <a:p>
            <a:pPr marL="514350" indent="-514350">
              <a:buAutoNum type="arabicPeriod" startAt="4"/>
            </a:pPr>
            <a:r>
              <a:rPr lang="sr-Latn-CS" dirty="0" smtClean="0"/>
              <a:t>Aluminijum-oksid</a:t>
            </a:r>
          </a:p>
          <a:p>
            <a:pPr marL="514350" indent="-514350">
              <a:buAutoNum type="arabicPeriod" startAt="4"/>
            </a:pPr>
            <a:r>
              <a:rPr lang="en-US" dirty="0" err="1" smtClean="0"/>
              <a:t>Cirkonijum-oksid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Legure na bazi kobalta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r>
              <a:rPr lang="sr-Latn-CS" dirty="0" smtClean="0"/>
              <a:t>Komercijalni naziv – Steliti.</a:t>
            </a:r>
          </a:p>
          <a:p>
            <a:r>
              <a:rPr lang="en-US" dirty="0" smtClean="0"/>
              <a:t>V</a:t>
            </a:r>
            <a:r>
              <a:rPr lang="sr-Latn-CS" dirty="0" smtClean="0"/>
              <a:t>elik</a:t>
            </a:r>
            <a:r>
              <a:rPr lang="en-US" dirty="0" smtClean="0"/>
              <a:t>a</a:t>
            </a:r>
            <a:r>
              <a:rPr lang="sr-Latn-CS" dirty="0" smtClean="0"/>
              <a:t> tvrdoć</a:t>
            </a:r>
            <a:r>
              <a:rPr lang="en-US" dirty="0" smtClean="0"/>
              <a:t>a (</a:t>
            </a:r>
            <a:r>
              <a:rPr lang="en-US" dirty="0" err="1" smtClean="0"/>
              <a:t>karbidi</a:t>
            </a:r>
            <a:r>
              <a:rPr lang="en-US" dirty="0" smtClean="0"/>
              <a:t> Co-Cr)</a:t>
            </a:r>
            <a:r>
              <a:rPr lang="sr-Latn-CS" dirty="0" smtClean="0"/>
              <a:t>, otporno</a:t>
            </a:r>
            <a:r>
              <a:rPr lang="en-US" dirty="0" err="1" smtClean="0"/>
              <a:t>st</a:t>
            </a:r>
            <a:r>
              <a:rPr lang="sr-Latn-CS" dirty="0" smtClean="0"/>
              <a:t> na habanje</a:t>
            </a:r>
            <a:r>
              <a:rPr lang="en-US" dirty="0" smtClean="0"/>
              <a:t>,</a:t>
            </a:r>
            <a:r>
              <a:rPr lang="sr-Latn-CS" dirty="0" smtClean="0"/>
              <a:t> hemijske agense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do 1150</a:t>
            </a:r>
            <a:r>
              <a:rPr lang="en-US" baseline="30000" dirty="0" smtClean="0"/>
              <a:t>o</a:t>
            </a:r>
            <a:r>
              <a:rPr lang="en-US" dirty="0" smtClean="0"/>
              <a:t>C), a </a:t>
            </a:r>
            <a:r>
              <a:rPr lang="en-US" dirty="0" err="1" smtClean="0"/>
              <a:t>zadržavanje</a:t>
            </a:r>
            <a:r>
              <a:rPr lang="en-US" dirty="0" smtClean="0"/>
              <a:t> </a:t>
            </a:r>
            <a:r>
              <a:rPr lang="en-US" dirty="0" err="1" smtClean="0"/>
              <a:t>meh.osobina</a:t>
            </a:r>
            <a:r>
              <a:rPr lang="en-US" dirty="0" smtClean="0"/>
              <a:t> do 700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sr-Latn-C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3439181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395662" cy="255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0" y="1143000"/>
          <a:ext cx="9144010" cy="4833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1828800"/>
                <a:gridCol w="1447800"/>
                <a:gridCol w="1600200"/>
                <a:gridCol w="3124211"/>
              </a:tblGrid>
              <a:tr h="410013">
                <a:tc>
                  <a:txBody>
                    <a:bodyPr/>
                    <a:lstStyle/>
                    <a:p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Sastav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HRC</a:t>
                      </a:r>
                      <a:r>
                        <a:rPr lang="en-US" sz="1600" dirty="0" smtClean="0"/>
                        <a:t>/</a:t>
                      </a:r>
                      <a:r>
                        <a:rPr lang="sr-Latn-CS" sz="1600" dirty="0" smtClean="0"/>
                        <a:t>HV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Namena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Nanošenje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1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30Cr-12W-3C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50-58/550-720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Klizni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ležajevi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REL,TIG,MIG,Plazma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3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30Cr-12W-2C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48-63/520-810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Kugl.lež.,dizne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-II-</a:t>
                      </a:r>
                      <a:endParaRPr lang="sr-Latn-CS" sz="1600" dirty="0" smtClean="0"/>
                    </a:p>
                  </a:txBody>
                  <a:tcPr/>
                </a:tc>
              </a:tr>
              <a:tr h="707694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6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30Cr-5W-1,2C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36-45/380-490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Sedišta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ventila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vratila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REL,TIG,MIG,Gasno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Plazma,HVOF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12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30Cr-8.5W-1,7C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45-51/435-490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noževi,</a:t>
                      </a:r>
                      <a:r>
                        <a:rPr lang="en-US" sz="1600" baseline="0" dirty="0" err="1" smtClean="0"/>
                        <a:t>testere,kao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stelit</a:t>
                      </a:r>
                      <a:r>
                        <a:rPr lang="en-US" sz="1600" baseline="0" dirty="0" smtClean="0"/>
                        <a:t> 6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-II-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21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28Cr-5Mo-0,3C-2,5Ni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27-40/290-430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Implanti</a:t>
                      </a:r>
                      <a:r>
                        <a:rPr lang="en-US" sz="1600" dirty="0" smtClean="0"/>
                        <a:t>,</a:t>
                      </a:r>
                    </a:p>
                    <a:p>
                      <a:r>
                        <a:rPr lang="en-US" sz="1600" dirty="0" err="1" smtClean="0"/>
                        <a:t>protetika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-II-</a:t>
                      </a:r>
                      <a:endParaRPr lang="sr-Latn-CS" sz="1600" dirty="0" smtClean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31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26Cr-7.5W-0,5C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20-35/210-370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Alati,burgije,delovi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gasnih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turbina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-II-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190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27Cr-14W-3,3C-2Fe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52-60/570-760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Alati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za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naftnu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industriju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TIG,Gasno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Plazma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Stellite 238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/>
                        <a:t>Co-</a:t>
                      </a:r>
                      <a:r>
                        <a:rPr lang="en-US" sz="1600" dirty="0" smtClean="0"/>
                        <a:t>26Cr-3Mo-2Fe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&gt;60/&gt;760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Alati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za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kovanje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-II-</a:t>
                      </a:r>
                      <a:endParaRPr lang="sr-Latn-CS" sz="1600" dirty="0" smtClean="0"/>
                    </a:p>
                    <a:p>
                      <a:endParaRPr lang="sr-Latn-C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Legure na bazi nikla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Komercijalni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Deloro</a:t>
            </a:r>
            <a:r>
              <a:rPr lang="en-US" dirty="0" smtClean="0"/>
              <a:t>/</a:t>
            </a:r>
            <a:r>
              <a:rPr lang="en-US" dirty="0" err="1" smtClean="0"/>
              <a:t>Triballoy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bazi</a:t>
            </a:r>
            <a:r>
              <a:rPr lang="en-US" dirty="0" smtClean="0"/>
              <a:t> </a:t>
            </a:r>
            <a:r>
              <a:rPr lang="en-US" dirty="0" err="1" smtClean="0"/>
              <a:t>nikla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Širi</a:t>
            </a:r>
            <a:r>
              <a:rPr lang="en-US" dirty="0" smtClean="0"/>
              <a:t> </a:t>
            </a:r>
            <a:r>
              <a:rPr lang="en-US" dirty="0" err="1" smtClean="0"/>
              <a:t>dijapazon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Stelite</a:t>
            </a:r>
            <a:r>
              <a:rPr lang="en-US" dirty="0" smtClean="0"/>
              <a:t>, </a:t>
            </a:r>
            <a:r>
              <a:rPr lang="en-US" dirty="0" err="1" smtClean="0"/>
              <a:t>najtvrđe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niže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najtvrđih</a:t>
            </a:r>
            <a:r>
              <a:rPr lang="en-US" dirty="0" smtClean="0"/>
              <a:t> </a:t>
            </a:r>
            <a:r>
              <a:rPr lang="en-US" dirty="0" err="1" smtClean="0"/>
              <a:t>Stelita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zahtevno</a:t>
            </a:r>
            <a:r>
              <a:rPr lang="en-US" dirty="0" smtClean="0"/>
              <a:t> </a:t>
            </a:r>
            <a:r>
              <a:rPr lang="en-US" dirty="0" err="1" smtClean="0"/>
              <a:t>nanošenje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, </a:t>
            </a:r>
            <a:r>
              <a:rPr lang="en-US" dirty="0" err="1" smtClean="0"/>
              <a:t>jednostavnija</a:t>
            </a:r>
            <a:r>
              <a:rPr lang="en-US" dirty="0" smtClean="0"/>
              <a:t> </a:t>
            </a:r>
            <a:r>
              <a:rPr lang="en-US" dirty="0" err="1" smtClean="0"/>
              <a:t>mašinska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, </a:t>
            </a:r>
            <a:r>
              <a:rPr lang="en-US" dirty="0" err="1" smtClean="0"/>
              <a:t>jeftinije</a:t>
            </a:r>
            <a:r>
              <a:rPr lang="en-US" dirty="0" smtClean="0"/>
              <a:t>, </a:t>
            </a:r>
            <a:r>
              <a:rPr lang="en-US" dirty="0" err="1" smtClean="0"/>
              <a:t>odlične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reparaciju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otporne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temperature – do 600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endParaRPr lang="en-U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0" y="627774"/>
          <a:ext cx="9144013" cy="569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203"/>
                <a:gridCol w="2150007"/>
                <a:gridCol w="2209800"/>
                <a:gridCol w="3048003"/>
              </a:tblGrid>
              <a:tr h="410013">
                <a:tc>
                  <a:txBody>
                    <a:bodyPr/>
                    <a:lstStyle/>
                    <a:p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Sastav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HRC</a:t>
                      </a:r>
                      <a:r>
                        <a:rPr lang="en-US" sz="1600" dirty="0" smtClean="0"/>
                        <a:t>/</a:t>
                      </a:r>
                      <a:r>
                        <a:rPr lang="sr-Latn-CS" sz="1600" dirty="0" smtClean="0"/>
                        <a:t>HV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Namena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sr-Latn-CS" sz="1600" dirty="0" smtClean="0"/>
                        <a:t> 1</a:t>
                      </a:r>
                      <a:r>
                        <a:rPr lang="en-US" sz="1600" dirty="0" smtClean="0"/>
                        <a:t>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Ni-2Si-1,1B-0,5Fe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15/200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Reparacija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oštećenih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čeličnih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delova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delova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livenog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gvožđa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22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Ni-2,3Si-1,5B-1Fe-0,7Cr-0,1C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22/250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-II-</a:t>
                      </a:r>
                      <a:endParaRPr lang="sr-Latn-CS" sz="1600" dirty="0"/>
                    </a:p>
                  </a:txBody>
                  <a:tcPr/>
                </a:tc>
              </a:tr>
              <a:tr h="44636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25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Ni-2,7Si-1,7B-0,4Fe-0,05C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25/270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Reparacija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delova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liv.gvožđa-blokovi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motora,izduvne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cevi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kućišta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pumpi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30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Ni-8Cr-3,2Si-2,2Fe-1,4B-0,3C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30/300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Reparacija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oštećenih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čeličnih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delova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delova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livenog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gvožđa</a:t>
                      </a:r>
                      <a:endParaRPr lang="sr-Latn-CS" sz="1600" dirty="0" smtClean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40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Ni-7,5Cr-3,5Si-2B-1,5Co-0,2C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40/395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Tvrdoća</a:t>
                      </a:r>
                      <a:r>
                        <a:rPr lang="en-US" sz="1600" dirty="0" smtClean="0"/>
                        <a:t>, otp.na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udarce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koroziju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50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Ni-10,5Cr-4Si-3,5Fe-2B-0,45C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50/515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Tvrdoća</a:t>
                      </a:r>
                      <a:r>
                        <a:rPr lang="en-US" sz="1600" dirty="0" smtClean="0"/>
                        <a:t>, otp.na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udarce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abraziju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koroziju</a:t>
                      </a:r>
                      <a:endParaRPr lang="sr-Latn-CS" sz="1600" dirty="0" smtClean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55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Ni-12,5Cr-4Si-2,7B-0,5C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55/600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-II-</a:t>
                      </a:r>
                      <a:endParaRPr lang="sr-Latn-CS" sz="1600" dirty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Deloro</a:t>
                      </a:r>
                      <a:r>
                        <a:rPr lang="en-US" sz="1600" dirty="0" smtClean="0"/>
                        <a:t> 60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Ni-14Cr-4Fe-3,3B-3Si-0,7C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56/615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Tvrdoća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visoka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otpornost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abraziju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koroziju</a:t>
                      </a:r>
                      <a:endParaRPr lang="sr-Latn-CS" sz="1600" dirty="0" smtClean="0"/>
                    </a:p>
                  </a:txBody>
                  <a:tcPr/>
                </a:tc>
              </a:tr>
              <a:tr h="4100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Triballoy</a:t>
                      </a:r>
                      <a:r>
                        <a:rPr lang="en-US" sz="1600" dirty="0" smtClean="0"/>
                        <a:t> T-700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Ni-15,5Cr-3,4Si-3Fe-1,5Co-0,08C</a:t>
                      </a:r>
                      <a:endParaRPr lang="sr-Latn-C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45/445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Otp.na </a:t>
                      </a:r>
                      <a:r>
                        <a:rPr lang="en-US" sz="1600" dirty="0" err="1" smtClean="0"/>
                        <a:t>koroziju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abraziju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nukl.zračenje</a:t>
                      </a:r>
                      <a:endParaRPr lang="sr-Latn-C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Volfram karbid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,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 (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Stelit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temperature do 500</a:t>
            </a:r>
            <a:r>
              <a:rPr lang="en-US" baseline="30000" dirty="0" smtClean="0"/>
              <a:t>o</a:t>
            </a:r>
            <a:r>
              <a:rPr lang="en-US" dirty="0" smtClean="0"/>
              <a:t>C (</a:t>
            </a:r>
            <a:r>
              <a:rPr lang="en-US" dirty="0" err="1" smtClean="0"/>
              <a:t>niže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Stelita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8" y="4343400"/>
          <a:ext cx="7696202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33600"/>
                <a:gridCol w="3733802"/>
              </a:tblGrid>
              <a:tr h="666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HRC/HV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Namena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dirty="0" smtClean="0"/>
                        <a:t>WC-Co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63-66/800-860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Sedišta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ventila,kuglice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valjčići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ležajevima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delovi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mlaznih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motora</a:t>
                      </a:r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dirty="0" smtClean="0"/>
                        <a:t>WC-Co-Cr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64/820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Vratila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pumpi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Aluminijum-oksid</a:t>
            </a:r>
            <a:r>
              <a:rPr lang="en-US" dirty="0" smtClean="0"/>
              <a:t>, </a:t>
            </a:r>
            <a:r>
              <a:rPr lang="en-US" dirty="0" err="1" smtClean="0"/>
              <a:t>cirkonijum</a:t>
            </a:r>
            <a:r>
              <a:rPr lang="en-US" dirty="0" smtClean="0"/>
              <a:t> </a:t>
            </a:r>
            <a:r>
              <a:rPr lang="en-US" dirty="0" err="1" smtClean="0"/>
              <a:t>oksid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err="1" smtClean="0"/>
              <a:t>Tvrdoća</a:t>
            </a:r>
            <a:r>
              <a:rPr lang="en-US" dirty="0" smtClean="0"/>
              <a:t> do 900 HV.</a:t>
            </a:r>
          </a:p>
          <a:p>
            <a:r>
              <a:rPr lang="en-US" dirty="0" err="1" smtClean="0"/>
              <a:t>Otpornost</a:t>
            </a:r>
            <a:r>
              <a:rPr lang="en-US" dirty="0" smtClean="0"/>
              <a:t> do 1650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gradijentno</a:t>
            </a:r>
            <a:r>
              <a:rPr lang="en-US" dirty="0" smtClean="0"/>
              <a:t> </a:t>
            </a:r>
            <a:r>
              <a:rPr lang="en-US" dirty="0" err="1" smtClean="0"/>
              <a:t>nanošenje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athezije</a:t>
            </a:r>
            <a:r>
              <a:rPr lang="en-US" dirty="0" smtClean="0"/>
              <a:t>: (metal) – (</a:t>
            </a:r>
            <a:r>
              <a:rPr lang="en-US" dirty="0" err="1" smtClean="0"/>
              <a:t>keramika+metal</a:t>
            </a:r>
            <a:r>
              <a:rPr lang="en-US" dirty="0" smtClean="0"/>
              <a:t>) – (</a:t>
            </a:r>
            <a:r>
              <a:rPr lang="en-US" dirty="0" err="1" smtClean="0"/>
              <a:t>keramika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831</Words>
  <Application>Microsoft Office PowerPoint</Application>
  <PresentationFormat>On-screen Show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Tehnologija spajanja savremenih materijala</vt:lpstr>
      <vt:lpstr>Navarivanje tvrdih legura</vt:lpstr>
      <vt:lpstr>Slide 3</vt:lpstr>
      <vt:lpstr>Legure na bazi kobalta</vt:lpstr>
      <vt:lpstr>Slide 5</vt:lpstr>
      <vt:lpstr>Legure na bazi nikla</vt:lpstr>
      <vt:lpstr>Slide 7</vt:lpstr>
      <vt:lpstr>Volfram karbid</vt:lpstr>
      <vt:lpstr>Aluminijum-oksid, cirkonijum oksid</vt:lpstr>
      <vt:lpstr>Slide 10</vt:lpstr>
      <vt:lpstr>Tehnike nanošenja</vt:lpstr>
      <vt:lpstr>Elektrolučno navarivanje</vt:lpstr>
      <vt:lpstr>Slide 13</vt:lpstr>
      <vt:lpstr>Slide 14</vt:lpstr>
      <vt:lpstr>Gasno navarivanje</vt:lpstr>
      <vt:lpstr>Slide 16</vt:lpstr>
      <vt:lpstr>Navarivanje naprskavanjem - metalizacija</vt:lpstr>
      <vt:lpstr>Plamenom i prahom  (Combustion powder spraying)</vt:lpstr>
      <vt:lpstr>Plamenom i žicom  (Combustion wire spraying) </vt:lpstr>
      <vt:lpstr>High velocity oxy fuel (HVOF)</vt:lpstr>
      <vt:lpstr>Električnim lukom (Electric Arc)</vt:lpstr>
      <vt:lpstr>Plazma (Plasma)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sebastijan</cp:lastModifiedBy>
  <cp:revision>68</cp:revision>
  <dcterms:created xsi:type="dcterms:W3CDTF">2012-11-27T18:38:29Z</dcterms:created>
  <dcterms:modified xsi:type="dcterms:W3CDTF">2014-01-16T11:45:46Z</dcterms:modified>
</cp:coreProperties>
</file>